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8" r:id="rId6"/>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4B4F21-8D1C-6961-9B36-55C1E1B219D6}" name="Bridget Woodard" initials="BW" userId="S::Bridget.Woodard@wethecurious.org::f4543fe1-fc81-4867-b285-83d3b33baa63" providerId="AD"/>
  <p188:author id="{84DE3D26-5594-E0C4-F672-A9856A98F84E}" name="Laura Woodfield" initials="" userId="S::Laura.Woodfield@wethecurious.org::65a23f65-5a0a-42b5-ad48-db7b91b56373" providerId="AD"/>
  <p188:author id="{834D1641-DE60-FE69-5E84-9F34D0FCF172}" name="Jemima Jones" initials="JJ" userId="S::Jemima.Jones@wethecurious.org::f524d435-6990-4213-b7f6-a5e139a2b168" providerId="AD"/>
  <p188:author id="{A9DEB075-1673-30AE-D8E8-EF7B7863750E}" name="Nikki Phillips" initials="NP" userId="S::nikki.phillips@wethecurious.org::d27767c8-dd62-492a-a88d-2ce1f6abfd98" providerId="AD"/>
  <p188:author id="{206FE280-0DFD-1ED3-D039-D75207A8FF9D}" name="Rose O'Reilly" initials="" userId="S::rose.oreilly@wethecurious.org::da38c17d-5c6e-4a25-b80f-d841c10dfae9" providerId="AD"/>
  <p188:author id="{33AA48A8-E557-8ADC-5292-64C48A7ACCB8}" name="Laura Woodfield" initials="LW" userId="S::laura.woodfield@wethecurious.org::65a23f65-5a0a-42b5-ad48-db7b91b56373" providerId="AD"/>
  <p188:author id="{90508EDA-1A21-116D-310B-BE4BB631B41C}" name="Jemima Jones" initials="JJ" userId="S::jemima.jones@wethecurious.org::f524d435-6990-4213-b7f6-a5e139a2b168" providerId="AD"/>
  <p188:author id="{CD8E5AE9-1A5C-6720-6BD9-6BDBF171C1F0}" name="Rose O'Reilly" initials="RO" userId="S::Rose.OReilly@wethecurious.org::da38c17d-5c6e-4a25-b80f-d841c10dfae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4AE67D-F332-4969-B5C5-D5877B341B3C}" v="1852" dt="2024-05-22T10:43:32.16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5" d="100"/>
          <a:sy n="95" d="100"/>
        </p:scale>
        <p:origin x="932" y="-29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864EDFA2-FA7F-48CC-B8B0-C8AB3AC8F80F}" type="datetimeFigureOut">
              <a:rPr lang="en-GB" smtClean="0"/>
              <a:t>25/09/2024</a:t>
            </a:fld>
            <a:endParaRPr lang="en-GB"/>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122852DF-4C63-4BE0-8856-E55FB7DA58EF}" type="slidenum">
              <a:rPr lang="en-GB" smtClean="0"/>
              <a:t>‹#›</a:t>
            </a:fld>
            <a:endParaRPr lang="en-GB"/>
          </a:p>
        </p:txBody>
      </p:sp>
    </p:spTree>
    <p:extLst>
      <p:ext uri="{BB962C8B-B14F-4D97-AF65-F5344CB8AC3E}">
        <p14:creationId xmlns:p14="http://schemas.microsoft.com/office/powerpoint/2010/main" val="506460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22852DF-4C63-4BE0-8856-E55FB7DA58EF}" type="slidenum">
              <a:rPr lang="en-GB" smtClean="0"/>
              <a:t>2</a:t>
            </a:fld>
            <a:endParaRPr lang="en-GB"/>
          </a:p>
        </p:txBody>
      </p:sp>
    </p:spTree>
    <p:extLst>
      <p:ext uri="{BB962C8B-B14F-4D97-AF65-F5344CB8AC3E}">
        <p14:creationId xmlns:p14="http://schemas.microsoft.com/office/powerpoint/2010/main" val="1273539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7" name="object 11">
            <a:extLst>
              <a:ext uri="{FF2B5EF4-FFF2-40B4-BE49-F238E27FC236}">
                <a16:creationId xmlns:a16="http://schemas.microsoft.com/office/drawing/2014/main" id="{489ACB67-0BCB-C9B8-6468-7CEA7A916D0F}"/>
              </a:ext>
            </a:extLst>
          </p:cNvPr>
          <p:cNvSpPr txBox="1"/>
          <p:nvPr userDrawn="1"/>
        </p:nvSpPr>
        <p:spPr>
          <a:xfrm>
            <a:off x="4891936" y="130512"/>
            <a:ext cx="2553160" cy="166712"/>
          </a:xfrm>
          <a:prstGeom prst="rect">
            <a:avLst/>
          </a:prstGeom>
        </p:spPr>
        <p:txBody>
          <a:bodyPr vert="horz" wrap="square" lIns="0" tIns="12700" rIns="0" bIns="0" rtlCol="0" anchor="t">
            <a:spAutoFit/>
          </a:bodyPr>
          <a:lstStyle/>
          <a:p>
            <a:pPr marL="12700">
              <a:spcBef>
                <a:spcPts val="100"/>
              </a:spcBef>
            </a:pPr>
            <a:r>
              <a:rPr lang="en-GB" sz="1000" spc="-5">
                <a:solidFill>
                  <a:srgbClr val="3B3B3B"/>
                </a:solidFill>
                <a:latin typeface="FS Elliot Pro Heavy" panose="02000503050000020004" pitchFamily="50" charset="0"/>
                <a:cs typeface="FS Elliot Pro"/>
              </a:rPr>
              <a:t>Community Programme Case for Support</a:t>
            </a:r>
            <a:endParaRPr sz="1000">
              <a:latin typeface="FS Elliot Pro Heavy" panose="02000503050000020004" pitchFamily="50" charset="0"/>
              <a:cs typeface="FS Elliot Pr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50" b="1" i="0">
                <a:solidFill>
                  <a:srgbClr val="323031"/>
                </a:solidFill>
                <a:latin typeface="FS Elliot Pro"/>
                <a:cs typeface="FS Elliot Pro"/>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
        <p:nvSpPr>
          <p:cNvPr id="7" name="object 11">
            <a:extLst>
              <a:ext uri="{FF2B5EF4-FFF2-40B4-BE49-F238E27FC236}">
                <a16:creationId xmlns:a16="http://schemas.microsoft.com/office/drawing/2014/main" id="{99947D8D-A9DC-877E-C21F-C21D2E48EBCC}"/>
              </a:ext>
            </a:extLst>
          </p:cNvPr>
          <p:cNvSpPr txBox="1"/>
          <p:nvPr userDrawn="1"/>
        </p:nvSpPr>
        <p:spPr>
          <a:xfrm>
            <a:off x="4891936" y="130512"/>
            <a:ext cx="2553160" cy="166712"/>
          </a:xfrm>
          <a:prstGeom prst="rect">
            <a:avLst/>
          </a:prstGeom>
        </p:spPr>
        <p:txBody>
          <a:bodyPr vert="horz" wrap="square" lIns="0" tIns="12700" rIns="0" bIns="0" rtlCol="0" anchor="t">
            <a:spAutoFit/>
          </a:bodyPr>
          <a:lstStyle/>
          <a:p>
            <a:pPr marL="12700">
              <a:spcBef>
                <a:spcPts val="100"/>
              </a:spcBef>
            </a:pPr>
            <a:r>
              <a:rPr lang="en-GB" sz="1000" spc="-5">
                <a:solidFill>
                  <a:srgbClr val="3B3B3B"/>
                </a:solidFill>
                <a:latin typeface="FS Elliot Pro Heavy" panose="02000503050000020004" pitchFamily="50" charset="0"/>
                <a:cs typeface="FS Elliot Pro"/>
              </a:rPr>
              <a:t>Community Programme Case for Support</a:t>
            </a:r>
            <a:endParaRPr sz="1000">
              <a:latin typeface="FS Elliot Pro Heavy" panose="02000503050000020004" pitchFamily="50" charset="0"/>
              <a:cs typeface="FS Elliot Pro"/>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50" b="1" i="0">
                <a:solidFill>
                  <a:srgbClr val="323031"/>
                </a:solidFill>
                <a:latin typeface="FS Elliot Pro"/>
                <a:cs typeface="FS Elliot Pro"/>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50" b="1" i="0">
                <a:solidFill>
                  <a:srgbClr val="323031"/>
                </a:solidFill>
                <a:latin typeface="FS Elliot Pro"/>
                <a:cs typeface="FS Elliot Pr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25971" y="441744"/>
            <a:ext cx="6110907" cy="1039494"/>
          </a:xfrm>
          <a:prstGeom prst="rect">
            <a:avLst/>
          </a:prstGeom>
        </p:spPr>
        <p:txBody>
          <a:bodyPr wrap="square" lIns="0" tIns="0" rIns="0" bIns="0">
            <a:spAutoFit/>
          </a:bodyPr>
          <a:lstStyle>
            <a:lvl1pPr>
              <a:defRPr sz="3250" b="1" i="0">
                <a:solidFill>
                  <a:srgbClr val="323031"/>
                </a:solidFill>
                <a:latin typeface="FS Elliot Pro"/>
                <a:cs typeface="FS Elliot Pro"/>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9/25/2024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rot="10800000">
            <a:off x="775679" y="9860286"/>
            <a:ext cx="1311636" cy="205104"/>
          </a:xfrm>
          <a:prstGeom prst="rect">
            <a:avLst/>
          </a:prstGeom>
        </p:spPr>
        <p:txBody>
          <a:bodyPr vert="horz" wrap="square" lIns="0" tIns="0" rIns="0" bIns="0" rtlCol="0">
            <a:spAutoFit/>
          </a:bodyPr>
          <a:lstStyle/>
          <a:p>
            <a:pPr>
              <a:lnSpc>
                <a:spcPts val="1614"/>
              </a:lnSpc>
            </a:pPr>
            <a:r>
              <a:rPr sz="1600" b="1" spc="-10">
                <a:solidFill>
                  <a:srgbClr val="414042"/>
                </a:solidFill>
                <a:latin typeface="FS Elliot Pro"/>
                <a:cs typeface="FS Elliot Pro"/>
              </a:rPr>
              <a:t>we</a:t>
            </a:r>
            <a:r>
              <a:rPr sz="1600" b="1" spc="0">
                <a:solidFill>
                  <a:srgbClr val="414042"/>
                </a:solidFill>
                <a:latin typeface="FS Elliot Pro"/>
                <a:cs typeface="FS Elliot Pro"/>
              </a:rPr>
              <a:t>thecurious</a:t>
            </a:r>
            <a:endParaRPr sz="1600">
              <a:latin typeface="FS Elliot Pro"/>
              <a:cs typeface="FS Elliot Pro"/>
            </a:endParaRPr>
          </a:p>
        </p:txBody>
      </p:sp>
      <p:sp>
        <p:nvSpPr>
          <p:cNvPr id="3" name="object 3"/>
          <p:cNvSpPr txBox="1">
            <a:spLocks noGrp="1"/>
          </p:cNvSpPr>
          <p:nvPr>
            <p:ph type="title"/>
          </p:nvPr>
        </p:nvSpPr>
        <p:spPr>
          <a:xfrm>
            <a:off x="725971" y="441745"/>
            <a:ext cx="6127660" cy="1040028"/>
          </a:xfrm>
          <a:prstGeom prst="rect">
            <a:avLst/>
          </a:prstGeom>
        </p:spPr>
        <p:txBody>
          <a:bodyPr vert="horz" wrap="square" lIns="0" tIns="13970" rIns="0" bIns="0" rtlCol="0">
            <a:spAutoFit/>
          </a:bodyPr>
          <a:lstStyle/>
          <a:p>
            <a:pPr marL="12700">
              <a:lnSpc>
                <a:spcPts val="3715"/>
              </a:lnSpc>
              <a:spcBef>
                <a:spcPts val="110"/>
              </a:spcBef>
            </a:pPr>
            <a:r>
              <a:rPr spc="-15"/>
              <a:t>we </a:t>
            </a:r>
            <a:r>
              <a:rPr spc="0"/>
              <a:t>the</a:t>
            </a:r>
            <a:r>
              <a:rPr spc="-60"/>
              <a:t> </a:t>
            </a:r>
            <a:r>
              <a:rPr spc="0"/>
              <a:t>curious</a:t>
            </a:r>
          </a:p>
          <a:p>
            <a:pPr marL="12700">
              <a:lnSpc>
                <a:spcPts val="4255"/>
              </a:lnSpc>
            </a:pPr>
            <a:r>
              <a:rPr lang="en-GB" sz="3700" spc="-25">
                <a:latin typeface="FS Elliot Pro Heavy"/>
                <a:cs typeface="FS Elliot Pro Heavy"/>
              </a:rPr>
              <a:t>Community Programme</a:t>
            </a:r>
            <a:endParaRPr sz="3700">
              <a:latin typeface="FS Elliot Pro Heavy"/>
              <a:cs typeface="FS Elliot Pro Heavy"/>
            </a:endParaRPr>
          </a:p>
        </p:txBody>
      </p:sp>
      <p:sp>
        <p:nvSpPr>
          <p:cNvPr id="4" name="object 4"/>
          <p:cNvSpPr/>
          <p:nvPr/>
        </p:nvSpPr>
        <p:spPr>
          <a:xfrm>
            <a:off x="716170" y="1584002"/>
            <a:ext cx="6127750" cy="0"/>
          </a:xfrm>
          <a:custGeom>
            <a:avLst/>
            <a:gdLst/>
            <a:ahLst/>
            <a:cxnLst/>
            <a:rect l="l" t="t" r="r" b="b"/>
            <a:pathLst>
              <a:path w="6127750">
                <a:moveTo>
                  <a:pt x="0" y="0"/>
                </a:moveTo>
                <a:lnTo>
                  <a:pt x="6127661" y="0"/>
                </a:lnTo>
              </a:path>
            </a:pathLst>
          </a:custGeom>
          <a:ln w="6350">
            <a:solidFill>
              <a:srgbClr val="231F20"/>
            </a:solidFill>
          </a:ln>
        </p:spPr>
        <p:txBody>
          <a:bodyPr wrap="square" lIns="0" tIns="0" rIns="0" bIns="0" rtlCol="0"/>
          <a:lstStyle/>
          <a:p>
            <a:endParaRPr/>
          </a:p>
        </p:txBody>
      </p:sp>
      <p:sp>
        <p:nvSpPr>
          <p:cNvPr id="7" name="object 7"/>
          <p:cNvSpPr/>
          <p:nvPr/>
        </p:nvSpPr>
        <p:spPr>
          <a:xfrm>
            <a:off x="6092316" y="9768155"/>
            <a:ext cx="276225" cy="276225"/>
          </a:xfrm>
          <a:custGeom>
            <a:avLst/>
            <a:gdLst/>
            <a:ahLst/>
            <a:cxnLst/>
            <a:rect l="l" t="t" r="r" b="b"/>
            <a:pathLst>
              <a:path w="276225" h="276225">
                <a:moveTo>
                  <a:pt x="137921" y="0"/>
                </a:moveTo>
                <a:lnTo>
                  <a:pt x="94327" y="7031"/>
                </a:lnTo>
                <a:lnTo>
                  <a:pt x="56466" y="26610"/>
                </a:lnTo>
                <a:lnTo>
                  <a:pt x="26610" y="56466"/>
                </a:lnTo>
                <a:lnTo>
                  <a:pt x="7031" y="94327"/>
                </a:lnTo>
                <a:lnTo>
                  <a:pt x="0" y="137921"/>
                </a:lnTo>
                <a:lnTo>
                  <a:pt x="7031" y="181516"/>
                </a:lnTo>
                <a:lnTo>
                  <a:pt x="26610" y="219377"/>
                </a:lnTo>
                <a:lnTo>
                  <a:pt x="56466" y="249233"/>
                </a:lnTo>
                <a:lnTo>
                  <a:pt x="94327" y="268812"/>
                </a:lnTo>
                <a:lnTo>
                  <a:pt x="137921" y="275843"/>
                </a:lnTo>
                <a:lnTo>
                  <a:pt x="181516" y="268812"/>
                </a:lnTo>
                <a:lnTo>
                  <a:pt x="219377" y="249233"/>
                </a:lnTo>
                <a:lnTo>
                  <a:pt x="249233" y="219377"/>
                </a:lnTo>
                <a:lnTo>
                  <a:pt x="268812" y="181516"/>
                </a:lnTo>
                <a:lnTo>
                  <a:pt x="275843" y="137921"/>
                </a:lnTo>
                <a:lnTo>
                  <a:pt x="268812" y="94327"/>
                </a:lnTo>
                <a:lnTo>
                  <a:pt x="249233" y="56466"/>
                </a:lnTo>
                <a:lnTo>
                  <a:pt x="219377" y="26610"/>
                </a:lnTo>
                <a:lnTo>
                  <a:pt x="181516" y="7031"/>
                </a:lnTo>
                <a:lnTo>
                  <a:pt x="137921" y="0"/>
                </a:lnTo>
                <a:close/>
              </a:path>
            </a:pathLst>
          </a:custGeom>
          <a:solidFill>
            <a:srgbClr val="414042"/>
          </a:solidFill>
        </p:spPr>
        <p:txBody>
          <a:bodyPr wrap="square" lIns="0" tIns="0" rIns="0" bIns="0" rtlCol="0"/>
          <a:lstStyle/>
          <a:p>
            <a:endParaRPr/>
          </a:p>
        </p:txBody>
      </p:sp>
      <p:sp>
        <p:nvSpPr>
          <p:cNvPr id="8" name="object 8"/>
          <p:cNvSpPr/>
          <p:nvPr/>
        </p:nvSpPr>
        <p:spPr>
          <a:xfrm>
            <a:off x="5946848" y="9768154"/>
            <a:ext cx="137922" cy="137922"/>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5563831" y="9906077"/>
            <a:ext cx="276225" cy="138430"/>
          </a:xfrm>
          <a:custGeom>
            <a:avLst/>
            <a:gdLst/>
            <a:ahLst/>
            <a:cxnLst/>
            <a:rect l="l" t="t" r="r" b="b"/>
            <a:pathLst>
              <a:path w="276225" h="138429">
                <a:moveTo>
                  <a:pt x="275844" y="0"/>
                </a:moveTo>
                <a:lnTo>
                  <a:pt x="0" y="0"/>
                </a:lnTo>
                <a:lnTo>
                  <a:pt x="7031" y="43594"/>
                </a:lnTo>
                <a:lnTo>
                  <a:pt x="26610" y="81455"/>
                </a:lnTo>
                <a:lnTo>
                  <a:pt x="56466" y="111311"/>
                </a:lnTo>
                <a:lnTo>
                  <a:pt x="94327" y="130890"/>
                </a:lnTo>
                <a:lnTo>
                  <a:pt x="137922" y="137922"/>
                </a:lnTo>
                <a:lnTo>
                  <a:pt x="181516" y="130890"/>
                </a:lnTo>
                <a:lnTo>
                  <a:pt x="219377" y="111311"/>
                </a:lnTo>
                <a:lnTo>
                  <a:pt x="249233" y="81455"/>
                </a:lnTo>
                <a:lnTo>
                  <a:pt x="268812" y="43594"/>
                </a:lnTo>
                <a:lnTo>
                  <a:pt x="275844" y="0"/>
                </a:lnTo>
                <a:close/>
              </a:path>
            </a:pathLst>
          </a:custGeom>
          <a:solidFill>
            <a:srgbClr val="414042"/>
          </a:solidFill>
        </p:spPr>
        <p:txBody>
          <a:bodyPr wrap="square" lIns="0" tIns="0" rIns="0" bIns="0" rtlCol="0"/>
          <a:lstStyle/>
          <a:p>
            <a:endParaRPr/>
          </a:p>
        </p:txBody>
      </p:sp>
      <p:sp>
        <p:nvSpPr>
          <p:cNvPr id="10" name="object 10"/>
          <p:cNvSpPr/>
          <p:nvPr/>
        </p:nvSpPr>
        <p:spPr>
          <a:xfrm>
            <a:off x="6387884" y="9906077"/>
            <a:ext cx="276225" cy="138430"/>
          </a:xfrm>
          <a:custGeom>
            <a:avLst/>
            <a:gdLst/>
            <a:ahLst/>
            <a:cxnLst/>
            <a:rect l="l" t="t" r="r" b="b"/>
            <a:pathLst>
              <a:path w="276225" h="138429">
                <a:moveTo>
                  <a:pt x="275844" y="0"/>
                </a:moveTo>
                <a:lnTo>
                  <a:pt x="0" y="0"/>
                </a:lnTo>
                <a:lnTo>
                  <a:pt x="7031" y="43594"/>
                </a:lnTo>
                <a:lnTo>
                  <a:pt x="26610" y="81455"/>
                </a:lnTo>
                <a:lnTo>
                  <a:pt x="56466" y="111311"/>
                </a:lnTo>
                <a:lnTo>
                  <a:pt x="94327" y="130890"/>
                </a:lnTo>
                <a:lnTo>
                  <a:pt x="137922" y="137922"/>
                </a:lnTo>
                <a:lnTo>
                  <a:pt x="181516" y="130890"/>
                </a:lnTo>
                <a:lnTo>
                  <a:pt x="219377" y="111311"/>
                </a:lnTo>
                <a:lnTo>
                  <a:pt x="249233" y="81455"/>
                </a:lnTo>
                <a:lnTo>
                  <a:pt x="268812" y="43594"/>
                </a:lnTo>
                <a:lnTo>
                  <a:pt x="275844" y="0"/>
                </a:lnTo>
                <a:close/>
              </a:path>
            </a:pathLst>
          </a:custGeom>
          <a:solidFill>
            <a:srgbClr val="414042"/>
          </a:solidFill>
        </p:spPr>
        <p:txBody>
          <a:bodyPr wrap="square" lIns="0" tIns="0" rIns="0" bIns="0" rtlCol="0"/>
          <a:lstStyle/>
          <a:p>
            <a:endParaRPr/>
          </a:p>
        </p:txBody>
      </p:sp>
      <p:sp>
        <p:nvSpPr>
          <p:cNvPr id="11" name="object 11"/>
          <p:cNvSpPr/>
          <p:nvPr/>
        </p:nvSpPr>
        <p:spPr>
          <a:xfrm>
            <a:off x="5406185" y="9768158"/>
            <a:ext cx="138430" cy="276225"/>
          </a:xfrm>
          <a:custGeom>
            <a:avLst/>
            <a:gdLst/>
            <a:ahLst/>
            <a:cxnLst/>
            <a:rect l="l" t="t" r="r" b="b"/>
            <a:pathLst>
              <a:path w="138429" h="276225">
                <a:moveTo>
                  <a:pt x="137922" y="0"/>
                </a:moveTo>
                <a:lnTo>
                  <a:pt x="94327" y="7031"/>
                </a:lnTo>
                <a:lnTo>
                  <a:pt x="56466" y="26610"/>
                </a:lnTo>
                <a:lnTo>
                  <a:pt x="26610" y="56466"/>
                </a:lnTo>
                <a:lnTo>
                  <a:pt x="7031" y="94327"/>
                </a:lnTo>
                <a:lnTo>
                  <a:pt x="0" y="137921"/>
                </a:lnTo>
                <a:lnTo>
                  <a:pt x="7031" y="181516"/>
                </a:lnTo>
                <a:lnTo>
                  <a:pt x="26610" y="219377"/>
                </a:lnTo>
                <a:lnTo>
                  <a:pt x="56466" y="249233"/>
                </a:lnTo>
                <a:lnTo>
                  <a:pt x="94327" y="268812"/>
                </a:lnTo>
                <a:lnTo>
                  <a:pt x="137922" y="275843"/>
                </a:lnTo>
                <a:lnTo>
                  <a:pt x="137922" y="0"/>
                </a:lnTo>
                <a:close/>
              </a:path>
            </a:pathLst>
          </a:custGeom>
          <a:solidFill>
            <a:srgbClr val="414042"/>
          </a:solidFill>
        </p:spPr>
        <p:txBody>
          <a:bodyPr wrap="square" lIns="0" tIns="0" rIns="0" bIns="0" rtlCol="0"/>
          <a:lstStyle/>
          <a:p>
            <a:endParaRPr/>
          </a:p>
        </p:txBody>
      </p:sp>
      <p:sp>
        <p:nvSpPr>
          <p:cNvPr id="12" name="object 12"/>
          <p:cNvSpPr/>
          <p:nvPr/>
        </p:nvSpPr>
        <p:spPr>
          <a:xfrm>
            <a:off x="5859396" y="9768125"/>
            <a:ext cx="68961" cy="137921"/>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6648529" y="9768155"/>
            <a:ext cx="137921" cy="275846"/>
          </a:xfrm>
          <a:prstGeom prst="rect">
            <a:avLst/>
          </a:prstGeom>
          <a:blipFill>
            <a:blip r:embed="rId4" cstate="print"/>
            <a:stretch>
              <a:fillRect/>
            </a:stretch>
          </a:blipFill>
        </p:spPr>
        <p:txBody>
          <a:bodyPr wrap="square" lIns="0" tIns="0" rIns="0" bIns="0" rtlCol="0"/>
          <a:lstStyle/>
          <a:p>
            <a:endParaRPr/>
          </a:p>
        </p:txBody>
      </p:sp>
      <p:sp>
        <p:nvSpPr>
          <p:cNvPr id="14" name="object 14"/>
          <p:cNvSpPr txBox="1"/>
          <p:nvPr/>
        </p:nvSpPr>
        <p:spPr>
          <a:xfrm>
            <a:off x="315812" y="1705074"/>
            <a:ext cx="115416" cy="1172382"/>
          </a:xfrm>
          <a:prstGeom prst="rect">
            <a:avLst/>
          </a:prstGeom>
        </p:spPr>
        <p:txBody>
          <a:bodyPr vert="vert270" wrap="square" lIns="0" tIns="13335" rIns="0" bIns="0" rtlCol="0">
            <a:spAutoFit/>
          </a:bodyPr>
          <a:lstStyle/>
          <a:p>
            <a:pPr marL="12700">
              <a:lnSpc>
                <a:spcPct val="100000"/>
              </a:lnSpc>
              <a:spcBef>
                <a:spcPts val="105"/>
              </a:spcBef>
            </a:pPr>
            <a:r>
              <a:rPr sz="750" b="1" spc="-10">
                <a:solidFill>
                  <a:srgbClr val="323031"/>
                </a:solidFill>
                <a:latin typeface="FS Elliot Pro"/>
                <a:cs typeface="FS Elliot Pro"/>
              </a:rPr>
              <a:t>Photo </a:t>
            </a:r>
            <a:r>
              <a:rPr sz="750" b="1" spc="-5">
                <a:solidFill>
                  <a:srgbClr val="323031"/>
                </a:solidFill>
                <a:latin typeface="FS Elliot Pro"/>
                <a:cs typeface="FS Elliot Pro"/>
              </a:rPr>
              <a:t>credit: </a:t>
            </a:r>
            <a:r>
              <a:rPr lang="en-GB" sz="750">
                <a:solidFill>
                  <a:srgbClr val="323031"/>
                </a:solidFill>
                <a:latin typeface="FS Elliot Pro"/>
                <a:cs typeface="FS Elliot Pro"/>
              </a:rPr>
              <a:t>Lisa Whiting</a:t>
            </a:r>
            <a:endParaRPr sz="750">
              <a:latin typeface="FS Elliot Pro"/>
              <a:cs typeface="FS Elliot Pro"/>
            </a:endParaRPr>
          </a:p>
        </p:txBody>
      </p:sp>
      <p:sp>
        <p:nvSpPr>
          <p:cNvPr id="15" name="TextBox 14">
            <a:extLst>
              <a:ext uri="{FF2B5EF4-FFF2-40B4-BE49-F238E27FC236}">
                <a16:creationId xmlns:a16="http://schemas.microsoft.com/office/drawing/2014/main" id="{60F18784-A9D4-76A3-1A82-BDE31779F9C9}"/>
              </a:ext>
            </a:extLst>
          </p:cNvPr>
          <p:cNvSpPr txBox="1"/>
          <p:nvPr/>
        </p:nvSpPr>
        <p:spPr>
          <a:xfrm>
            <a:off x="431228" y="3898646"/>
            <a:ext cx="6890549" cy="5786199"/>
          </a:xfrm>
          <a:prstGeom prst="rect">
            <a:avLst/>
          </a:prstGeom>
          <a:noFill/>
        </p:spPr>
        <p:txBody>
          <a:bodyPr wrap="square" lIns="91440" tIns="45720" rIns="91440" bIns="45720" rtlCol="0" anchor="t">
            <a:spAutoFit/>
          </a:bodyPr>
          <a:lstStyle/>
          <a:p>
            <a:pPr>
              <a:spcAft>
                <a:spcPts val="600"/>
              </a:spcAft>
            </a:pPr>
            <a:r>
              <a:rPr lang="en-GB" sz="1600" dirty="0">
                <a:solidFill>
                  <a:srgbClr val="000000"/>
                </a:solidFill>
                <a:latin typeface="FS Elliot Pro Heavy"/>
              </a:rPr>
              <a:t>About Us</a:t>
            </a:r>
            <a:endParaRPr lang="en-US" sz="1100" b="0" i="0" dirty="0">
              <a:solidFill>
                <a:srgbClr val="000000"/>
              </a:solidFill>
              <a:effectLst/>
              <a:latin typeface="FS Elliot Pro Heavy"/>
            </a:endParaRPr>
          </a:p>
          <a:p>
            <a:pPr algn="l" rtl="0" fontAlgn="base"/>
            <a:r>
              <a:rPr lang="en-GB" sz="1100" b="0" i="0" u="none" strike="noStrike" dirty="0">
                <a:solidFill>
                  <a:srgbClr val="000000"/>
                </a:solidFill>
                <a:effectLst/>
                <a:latin typeface="FS Elliot Pro"/>
              </a:rPr>
              <a:t>We The Curious is an award-winning educational charity and science centre based in the heart of Bristol’s harbourside, and the largest provider of STEM education outside the classroom in the Southwest. In a typical year we support 300,000 visitors and 75,000 school children. </a:t>
            </a:r>
            <a:r>
              <a:rPr lang="en-GB" sz="1100" b="0" i="0" dirty="0">
                <a:solidFill>
                  <a:srgbClr val="000000"/>
                </a:solidFill>
                <a:effectLst/>
                <a:latin typeface="FS Elliot Pro"/>
              </a:rPr>
              <a:t>​</a:t>
            </a:r>
          </a:p>
          <a:p>
            <a:pPr algn="l" rtl="0" fontAlgn="base"/>
            <a:endParaRPr lang="en-GB" sz="1100" b="0" i="0" dirty="0">
              <a:solidFill>
                <a:srgbClr val="000000"/>
              </a:solidFill>
              <a:effectLst/>
              <a:latin typeface="FS Elliot Pro" panose="02000503040000020004" pitchFamily="50" charset="0"/>
            </a:endParaRPr>
          </a:p>
          <a:p>
            <a:pPr algn="l" rtl="0" fontAlgn="base"/>
            <a:r>
              <a:rPr lang="en-GB" sz="1100" b="0" i="0" u="none" strike="noStrike" dirty="0">
                <a:solidFill>
                  <a:srgbClr val="000000"/>
                </a:solidFill>
                <a:effectLst/>
                <a:latin typeface="FS Elliot Pro"/>
              </a:rPr>
              <a:t>Our aim is to make science inclusive for all, to build science capital and to make cutting-edge science relevant, accessible, and empowering. We do this through our curriculum-enhancing schools’ program, interactive exhibits, environmental sustainability initiatives, volunteering, and outreach programs. </a:t>
            </a:r>
            <a:r>
              <a:rPr lang="en-US" sz="1100" b="0" i="0" dirty="0">
                <a:solidFill>
                  <a:srgbClr val="000000"/>
                </a:solidFill>
                <a:effectLst/>
                <a:latin typeface="FS Elliot Pro"/>
              </a:rPr>
              <a:t>​</a:t>
            </a:r>
          </a:p>
          <a:p>
            <a:pPr algn="l" rtl="0" fontAlgn="base"/>
            <a:endParaRPr lang="en-GB" sz="1100" dirty="0">
              <a:solidFill>
                <a:srgbClr val="000000"/>
              </a:solidFill>
              <a:latin typeface="FS Elliot Pro"/>
            </a:endParaRPr>
          </a:p>
          <a:p>
            <a:pPr>
              <a:spcAft>
                <a:spcPts val="600"/>
              </a:spcAft>
            </a:pPr>
            <a:r>
              <a:rPr lang="en-GB" sz="1100" dirty="0">
                <a:latin typeface="FS Elliot Pro"/>
              </a:rPr>
              <a:t>After years of disruption due to the pandemic and the current cost of living crisis we have seen how those least represented with STEM have been disproportionately impacted. Now more than ever, we are determined to overcome this disparity in educational attainment and engagement in STEM. </a:t>
            </a:r>
          </a:p>
          <a:p>
            <a:pPr>
              <a:spcAft>
                <a:spcPts val="600"/>
              </a:spcAft>
            </a:pPr>
            <a:r>
              <a:rPr lang="en-GB" sz="1100" dirty="0">
                <a:latin typeface="FS Elliot Pro"/>
              </a:rPr>
              <a:t>For example, in Bristol, there's a stark contrast in further education access, with 100% in affluent areas versus 8% in the most disadvantaged ward. 41 areas are in the most deprived 10% in England, including three in the bottom 1% in South Bristol (Bristol Council Key Facts 2023). Addressing these disparities is crucial. Research shows Bristol is currently ranked seventh worst of 348 districts in England &amp; Wales for the multiple inequalities: Research &amp; Reports - </a:t>
            </a:r>
            <a:r>
              <a:rPr lang="en-GB" sz="1100" dirty="0" err="1">
                <a:latin typeface="FS Elliot Pro"/>
              </a:rPr>
              <a:t>Babbasa</a:t>
            </a:r>
            <a:endParaRPr lang="en-GB" sz="1100" dirty="0">
              <a:effectLst/>
              <a:latin typeface="FS Elliot Pro"/>
            </a:endParaRPr>
          </a:p>
          <a:p>
            <a:pPr>
              <a:spcAft>
                <a:spcPts val="600"/>
              </a:spcAft>
            </a:pPr>
            <a:r>
              <a:rPr lang="en-GB" sz="1600" b="1" dirty="0">
                <a:solidFill>
                  <a:srgbClr val="000000"/>
                </a:solidFill>
                <a:latin typeface="FS Elliot Pro Heavy"/>
              </a:rPr>
              <a:t>Background</a:t>
            </a:r>
          </a:p>
          <a:p>
            <a:pPr>
              <a:spcAft>
                <a:spcPts val="600"/>
              </a:spcAft>
            </a:pPr>
            <a:r>
              <a:rPr lang="en-GB" sz="1100" dirty="0">
                <a:solidFill>
                  <a:srgbClr val="000000"/>
                </a:solidFill>
                <a:latin typeface="FS Elliot Pro"/>
              </a:rPr>
              <a:t>O</a:t>
            </a:r>
            <a:r>
              <a:rPr lang="en-GB" sz="1100" i="0" dirty="0">
                <a:solidFill>
                  <a:srgbClr val="000000"/>
                </a:solidFill>
                <a:effectLst/>
                <a:latin typeface="FS Elliot Pro"/>
              </a:rPr>
              <a:t>ur Community Programme will </a:t>
            </a:r>
            <a:r>
              <a:rPr lang="en-GB" sz="1100" dirty="0">
                <a:solidFill>
                  <a:srgbClr val="000000"/>
                </a:solidFill>
                <a:latin typeface="FS Elliot Pro"/>
              </a:rPr>
              <a:t>play </a:t>
            </a:r>
            <a:r>
              <a:rPr lang="en-GB" sz="1100" i="0" dirty="0">
                <a:solidFill>
                  <a:srgbClr val="000000"/>
                </a:solidFill>
                <a:effectLst/>
                <a:latin typeface="FS Elliot Pro"/>
              </a:rPr>
              <a:t>a </a:t>
            </a:r>
            <a:r>
              <a:rPr lang="en-GB" sz="1100" dirty="0">
                <a:solidFill>
                  <a:srgbClr val="000000"/>
                </a:solidFill>
                <a:latin typeface="FS Elliot Pro"/>
              </a:rPr>
              <a:t>vital role in our inclusion strategy creating improved access and pathways to engagement for our priority audiences - young people, disabled people, people experiencing racism and communities experiencing social inequality. It aims to overcome the perception that ‘STEM is not for everyone’ </a:t>
            </a:r>
            <a:r>
              <a:rPr lang="en-GB" sz="1100" i="0" dirty="0">
                <a:solidFill>
                  <a:srgbClr val="000000"/>
                </a:solidFill>
                <a:effectLst/>
                <a:latin typeface="FS Elliot Pro"/>
              </a:rPr>
              <a:t>and </a:t>
            </a:r>
            <a:r>
              <a:rPr lang="en-GB" sz="1100" dirty="0">
                <a:solidFill>
                  <a:srgbClr val="000000"/>
                </a:solidFill>
                <a:latin typeface="FS Elliot Pro"/>
              </a:rPr>
              <a:t>meet the needs of communities, addressing </a:t>
            </a:r>
            <a:r>
              <a:rPr lang="en-GB" sz="1100" i="0" dirty="0">
                <a:solidFill>
                  <a:srgbClr val="000000"/>
                </a:solidFill>
                <a:effectLst/>
                <a:latin typeface="FS Elliot Pro"/>
              </a:rPr>
              <a:t>the inequalities </a:t>
            </a:r>
            <a:r>
              <a:rPr lang="en-GB" sz="1100" dirty="0">
                <a:solidFill>
                  <a:srgbClr val="000000"/>
                </a:solidFill>
                <a:latin typeface="FS Elliot Pro"/>
              </a:rPr>
              <a:t>which exist </a:t>
            </a:r>
            <a:r>
              <a:rPr lang="en-GB" sz="1100" i="0" dirty="0">
                <a:solidFill>
                  <a:srgbClr val="000000"/>
                </a:solidFill>
                <a:effectLst/>
                <a:latin typeface="FS Elliot Pro"/>
              </a:rPr>
              <a:t>in Bristol and the wider community.</a:t>
            </a:r>
            <a:r>
              <a:rPr lang="en-GB" sz="1100" dirty="0">
                <a:solidFill>
                  <a:srgbClr val="000000"/>
                </a:solidFill>
                <a:latin typeface="FS Elliot Pro"/>
              </a:rPr>
              <a:t> </a:t>
            </a:r>
          </a:p>
          <a:p>
            <a:pPr>
              <a:spcAft>
                <a:spcPts val="600"/>
              </a:spcAft>
            </a:pPr>
            <a:r>
              <a:rPr lang="en-GB" sz="1100" dirty="0">
                <a:solidFill>
                  <a:srgbClr val="000000"/>
                </a:solidFill>
                <a:latin typeface="FS Elliot Pro"/>
              </a:rPr>
              <a:t>The programme builds upon our work during closure where our teams delivered a community consultation and adapted our inclusion programmes to operate in community spaces. We delivered activities with</a:t>
            </a:r>
            <a:r>
              <a:rPr lang="en-GB" sz="1100" spc="-10" dirty="0">
                <a:solidFill>
                  <a:srgbClr val="000000"/>
                </a:solidFill>
                <a:latin typeface="FS Elliot Pro"/>
              </a:rPr>
              <a:t> school partners in disadvantaged wards (5,193 children) and community groups (27,899 engagements at 176 events). </a:t>
            </a:r>
          </a:p>
          <a:p>
            <a:pPr>
              <a:spcAft>
                <a:spcPts val="600"/>
              </a:spcAft>
            </a:pPr>
            <a:r>
              <a:rPr lang="en-GB" sz="1100" spc="-10" dirty="0">
                <a:solidFill>
                  <a:srgbClr val="000000"/>
                </a:solidFill>
                <a:latin typeface="FS Elliot Pro"/>
              </a:rPr>
              <a:t>This has provided valuable insights into </a:t>
            </a:r>
            <a:r>
              <a:rPr lang="en-GB" sz="1100" dirty="0">
                <a:solidFill>
                  <a:srgbClr val="000000"/>
                </a:solidFill>
                <a:latin typeface="FS Elliot Pro"/>
              </a:rPr>
              <a:t>how we can support them with their own goals and how we can better engage people experiencing social inequity in our mission to connect and empower people through STEM (science, technology, engineering and maths). </a:t>
            </a:r>
            <a:endParaRPr lang="en-GB" sz="1100" spc="-10" dirty="0">
              <a:solidFill>
                <a:srgbClr val="000000"/>
              </a:solidFill>
              <a:latin typeface="FS Elliot Pro"/>
            </a:endParaRPr>
          </a:p>
        </p:txBody>
      </p:sp>
      <p:pic>
        <p:nvPicPr>
          <p:cNvPr id="19" name="Picture 18" descr="A group of kids playing outside&#10;&#10;Description automatically generated">
            <a:extLst>
              <a:ext uri="{FF2B5EF4-FFF2-40B4-BE49-F238E27FC236}">
                <a16:creationId xmlns:a16="http://schemas.microsoft.com/office/drawing/2014/main" id="{44A14E09-1876-B761-E7D3-8BE8260C11C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0251" y="1742561"/>
            <a:ext cx="3234127" cy="2156085"/>
          </a:xfrm>
          <a:prstGeom prst="rect">
            <a:avLst/>
          </a:prstGeom>
        </p:spPr>
      </p:pic>
      <p:pic>
        <p:nvPicPr>
          <p:cNvPr id="1026" name="Picture 2" descr="A group of people playing with cardboard boxes&#10;&#10;Description automatically generated">
            <a:extLst>
              <a:ext uri="{FF2B5EF4-FFF2-40B4-BE49-F238E27FC236}">
                <a16:creationId xmlns:a16="http://schemas.microsoft.com/office/drawing/2014/main" id="{567EF61A-530E-8500-5E92-66E377EE47F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43401" y="1737571"/>
            <a:ext cx="3245881" cy="21660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5165" y="625277"/>
            <a:ext cx="6786167" cy="3044423"/>
          </a:xfrm>
          <a:prstGeom prst="rect">
            <a:avLst/>
          </a:prstGeom>
        </p:spPr>
        <p:txBody>
          <a:bodyPr vert="horz" wrap="square" lIns="0" tIns="12700" rIns="0" bIns="0" rtlCol="0" anchor="t">
            <a:spAutoFit/>
          </a:bodyPr>
          <a:lstStyle/>
          <a:p>
            <a:pPr marL="12700">
              <a:spcBef>
                <a:spcPts val="100"/>
              </a:spcBef>
            </a:pPr>
            <a:r>
              <a:rPr lang="en-GB" sz="1600" spc="-10">
                <a:solidFill>
                  <a:srgbClr val="000000"/>
                </a:solidFill>
                <a:latin typeface="FS Elliot Pro Heavy"/>
              </a:rPr>
              <a:t>First Steps</a:t>
            </a:r>
          </a:p>
          <a:p>
            <a:pPr marL="12700">
              <a:spcBef>
                <a:spcPts val="100"/>
              </a:spcBef>
            </a:pPr>
            <a:r>
              <a:rPr lang="en-GB" sz="1100" b="0" i="0">
                <a:solidFill>
                  <a:srgbClr val="0D0D0D"/>
                </a:solidFill>
                <a:effectLst/>
                <a:latin typeface="FS Elliot Pro"/>
              </a:rPr>
              <a:t>In response to feedback to make STEM learning opportunities at WTC more accessible and to better address the structural inequalities prevalent in Bristol and the wider community</a:t>
            </a:r>
            <a:r>
              <a:rPr lang="en-GB" sz="1100">
                <a:solidFill>
                  <a:srgbClr val="0D0D0D"/>
                </a:solidFill>
                <a:latin typeface="FS Elliot Pro"/>
              </a:rPr>
              <a:t>, </a:t>
            </a:r>
            <a:r>
              <a:rPr lang="en-GB" sz="1100" spc="-10">
                <a:solidFill>
                  <a:srgbClr val="000000"/>
                </a:solidFill>
                <a:latin typeface="FS Elliot Pro"/>
              </a:rPr>
              <a:t>we have responded by making our spaces more welcoming. </a:t>
            </a:r>
          </a:p>
          <a:p>
            <a:pPr marL="12700">
              <a:spcBef>
                <a:spcPts val="100"/>
              </a:spcBef>
            </a:pPr>
            <a:endParaRPr lang="en-GB" sz="600" spc="-10">
              <a:solidFill>
                <a:srgbClr val="000000"/>
              </a:solidFill>
              <a:latin typeface="FS Elliot Pro"/>
            </a:endParaRPr>
          </a:p>
          <a:p>
            <a:pPr marL="12700">
              <a:spcBef>
                <a:spcPts val="100"/>
              </a:spcBef>
            </a:pPr>
            <a:r>
              <a:rPr lang="en-GB" sz="1100" spc="-10">
                <a:solidFill>
                  <a:srgbClr val="000000"/>
                </a:solidFill>
                <a:latin typeface="FS Elliot Pro"/>
              </a:rPr>
              <a:t>We have introduced quiet/sensory rooms, multi-faith spaces and accessibility adaptions. We have also addressed financial exclusion by committing to inclusive ticket concessions (free community group membership for eligible charities and not for profit organisations, free tickets for refugees and asylum seekers and a 50% concession on entry for schools with over 22% free school meals).</a:t>
            </a:r>
            <a:endParaRPr lang="en-US" sz="1100" spc="-10">
              <a:solidFill>
                <a:srgbClr val="000000"/>
              </a:solidFill>
              <a:latin typeface="FS Elliot Pro"/>
            </a:endParaRPr>
          </a:p>
          <a:p>
            <a:pPr marL="12700">
              <a:spcBef>
                <a:spcPts val="100"/>
              </a:spcBef>
            </a:pPr>
            <a:endParaRPr lang="en-GB" sz="600" b="1" spc="-10">
              <a:solidFill>
                <a:srgbClr val="323031"/>
              </a:solidFill>
              <a:latin typeface="FS Elliot Pro Heavy"/>
              <a:cs typeface="FS Elliot Pro Heavy"/>
            </a:endParaRPr>
          </a:p>
          <a:p>
            <a:pPr fontAlgn="base">
              <a:spcAft>
                <a:spcPts val="600"/>
              </a:spcAft>
            </a:pPr>
            <a:r>
              <a:rPr lang="en-GB" sz="1100">
                <a:solidFill>
                  <a:srgbClr val="000000"/>
                </a:solidFill>
                <a:latin typeface="FS Elliot Pro"/>
              </a:rPr>
              <a:t>However, we know that </a:t>
            </a:r>
            <a:r>
              <a:rPr lang="en-GB" sz="1100" b="1">
                <a:solidFill>
                  <a:srgbClr val="000000"/>
                </a:solidFill>
                <a:latin typeface="FS Elliot Pro"/>
              </a:rPr>
              <a:t>this work doesn’t go far enough</a:t>
            </a:r>
            <a:r>
              <a:rPr lang="en-GB" sz="1100">
                <a:solidFill>
                  <a:srgbClr val="000000"/>
                </a:solidFill>
                <a:latin typeface="FS Elliot Pro"/>
              </a:rPr>
              <a:t>. Improving facilities and making entry free or affordable doesn’t necessarily lead to greater diversity in our visitors, engagement and participation in STEM and doesn’t always address the specific needs of communities and individuals.</a:t>
            </a:r>
          </a:p>
          <a:p>
            <a:pPr marL="12700">
              <a:spcBef>
                <a:spcPts val="100"/>
              </a:spcBef>
            </a:pPr>
            <a:endParaRPr lang="en-GB" sz="1100" b="1" spc="-10">
              <a:solidFill>
                <a:srgbClr val="323031"/>
              </a:solidFill>
              <a:latin typeface="FS Elliot Pro Heavy"/>
              <a:cs typeface="FS Elliot Pro Heavy"/>
            </a:endParaRPr>
          </a:p>
          <a:p>
            <a:pPr marL="12700">
              <a:lnSpc>
                <a:spcPct val="100000"/>
              </a:lnSpc>
              <a:spcBef>
                <a:spcPts val="100"/>
              </a:spcBef>
            </a:pPr>
            <a:endParaRPr lang="en-GB" sz="1100" b="0" i="0">
              <a:solidFill>
                <a:srgbClr val="000000"/>
              </a:solidFill>
              <a:effectLst/>
              <a:latin typeface="FS Elliot Pro" panose="02000503040000020004" pitchFamily="50" charset="0"/>
            </a:endParaRPr>
          </a:p>
          <a:p>
            <a:pPr>
              <a:spcAft>
                <a:spcPts val="600"/>
              </a:spcAft>
            </a:pPr>
            <a:endParaRPr lang="en-GB" sz="1100">
              <a:solidFill>
                <a:srgbClr val="000000"/>
              </a:solidFill>
              <a:latin typeface="FS Elliot Pro Heavy"/>
            </a:endParaRPr>
          </a:p>
          <a:p>
            <a:pPr>
              <a:spcAft>
                <a:spcPts val="600"/>
              </a:spcAft>
            </a:pPr>
            <a:endParaRPr lang="en-GB" sz="1100">
              <a:solidFill>
                <a:srgbClr val="000000"/>
              </a:solidFill>
              <a:latin typeface="FS Elliot Pro"/>
            </a:endParaRPr>
          </a:p>
        </p:txBody>
      </p:sp>
      <p:sp>
        <p:nvSpPr>
          <p:cNvPr id="3" name="object 3"/>
          <p:cNvSpPr txBox="1"/>
          <p:nvPr/>
        </p:nvSpPr>
        <p:spPr>
          <a:xfrm rot="10800000">
            <a:off x="667007" y="9857553"/>
            <a:ext cx="1311636" cy="210570"/>
          </a:xfrm>
          <a:prstGeom prst="rect">
            <a:avLst/>
          </a:prstGeom>
        </p:spPr>
        <p:txBody>
          <a:bodyPr vert="horz" wrap="square" lIns="0" tIns="0" rIns="0" bIns="0" rtlCol="0" anchor="t">
            <a:spAutoFit/>
          </a:bodyPr>
          <a:lstStyle/>
          <a:p>
            <a:pPr>
              <a:lnSpc>
                <a:spcPts val="1614"/>
              </a:lnSpc>
            </a:pPr>
            <a:r>
              <a:rPr lang="en-GB" sz="1600" b="1" spc="-10" err="1">
                <a:solidFill>
                  <a:srgbClr val="414042"/>
                </a:solidFill>
                <a:latin typeface="FS Elliot Pro"/>
                <a:cs typeface="FS Elliot Pro"/>
              </a:rPr>
              <a:t>we</a:t>
            </a:r>
            <a:r>
              <a:rPr lang="en-GB" sz="1600" b="1" err="1">
                <a:solidFill>
                  <a:srgbClr val="414042"/>
                </a:solidFill>
                <a:latin typeface="FS Elliot Pro"/>
                <a:cs typeface="FS Elliot Pro"/>
              </a:rPr>
              <a:t>thecurious</a:t>
            </a:r>
            <a:endParaRPr sz="1600">
              <a:latin typeface="FS Elliot Pro"/>
              <a:cs typeface="FS Elliot Pro"/>
            </a:endParaRPr>
          </a:p>
        </p:txBody>
      </p:sp>
      <p:sp>
        <p:nvSpPr>
          <p:cNvPr id="4" name="object 4"/>
          <p:cNvSpPr/>
          <p:nvPr/>
        </p:nvSpPr>
        <p:spPr>
          <a:xfrm>
            <a:off x="6092316" y="9768155"/>
            <a:ext cx="276225" cy="276225"/>
          </a:xfrm>
          <a:custGeom>
            <a:avLst/>
            <a:gdLst/>
            <a:ahLst/>
            <a:cxnLst/>
            <a:rect l="l" t="t" r="r" b="b"/>
            <a:pathLst>
              <a:path w="276225" h="276225">
                <a:moveTo>
                  <a:pt x="137921" y="0"/>
                </a:moveTo>
                <a:lnTo>
                  <a:pt x="94327" y="7031"/>
                </a:lnTo>
                <a:lnTo>
                  <a:pt x="56466" y="26610"/>
                </a:lnTo>
                <a:lnTo>
                  <a:pt x="26610" y="56466"/>
                </a:lnTo>
                <a:lnTo>
                  <a:pt x="7031" y="94327"/>
                </a:lnTo>
                <a:lnTo>
                  <a:pt x="0" y="137921"/>
                </a:lnTo>
                <a:lnTo>
                  <a:pt x="7031" y="181516"/>
                </a:lnTo>
                <a:lnTo>
                  <a:pt x="26610" y="219377"/>
                </a:lnTo>
                <a:lnTo>
                  <a:pt x="56466" y="249233"/>
                </a:lnTo>
                <a:lnTo>
                  <a:pt x="94327" y="268812"/>
                </a:lnTo>
                <a:lnTo>
                  <a:pt x="137921" y="275843"/>
                </a:lnTo>
                <a:lnTo>
                  <a:pt x="181516" y="268812"/>
                </a:lnTo>
                <a:lnTo>
                  <a:pt x="219377" y="249233"/>
                </a:lnTo>
                <a:lnTo>
                  <a:pt x="249233" y="219377"/>
                </a:lnTo>
                <a:lnTo>
                  <a:pt x="268812" y="181516"/>
                </a:lnTo>
                <a:lnTo>
                  <a:pt x="275843" y="137921"/>
                </a:lnTo>
                <a:lnTo>
                  <a:pt x="268812" y="94327"/>
                </a:lnTo>
                <a:lnTo>
                  <a:pt x="249233" y="56466"/>
                </a:lnTo>
                <a:lnTo>
                  <a:pt x="219377" y="26610"/>
                </a:lnTo>
                <a:lnTo>
                  <a:pt x="181516" y="7031"/>
                </a:lnTo>
                <a:lnTo>
                  <a:pt x="137921" y="0"/>
                </a:lnTo>
                <a:close/>
              </a:path>
            </a:pathLst>
          </a:custGeom>
          <a:solidFill>
            <a:srgbClr val="414042"/>
          </a:solidFill>
        </p:spPr>
        <p:txBody>
          <a:bodyPr wrap="square" lIns="0" tIns="0" rIns="0" bIns="0" rtlCol="0"/>
          <a:lstStyle/>
          <a:p>
            <a:endParaRPr/>
          </a:p>
        </p:txBody>
      </p:sp>
      <p:sp>
        <p:nvSpPr>
          <p:cNvPr id="5" name="object 5"/>
          <p:cNvSpPr/>
          <p:nvPr/>
        </p:nvSpPr>
        <p:spPr>
          <a:xfrm>
            <a:off x="5946848" y="9768154"/>
            <a:ext cx="137922" cy="137922"/>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563831" y="9906077"/>
            <a:ext cx="276225" cy="138430"/>
          </a:xfrm>
          <a:custGeom>
            <a:avLst/>
            <a:gdLst/>
            <a:ahLst/>
            <a:cxnLst/>
            <a:rect l="l" t="t" r="r" b="b"/>
            <a:pathLst>
              <a:path w="276225" h="138429">
                <a:moveTo>
                  <a:pt x="275844" y="0"/>
                </a:moveTo>
                <a:lnTo>
                  <a:pt x="0" y="0"/>
                </a:lnTo>
                <a:lnTo>
                  <a:pt x="7031" y="43594"/>
                </a:lnTo>
                <a:lnTo>
                  <a:pt x="26610" y="81455"/>
                </a:lnTo>
                <a:lnTo>
                  <a:pt x="56466" y="111311"/>
                </a:lnTo>
                <a:lnTo>
                  <a:pt x="94327" y="130890"/>
                </a:lnTo>
                <a:lnTo>
                  <a:pt x="137922" y="137922"/>
                </a:lnTo>
                <a:lnTo>
                  <a:pt x="181516" y="130890"/>
                </a:lnTo>
                <a:lnTo>
                  <a:pt x="219377" y="111311"/>
                </a:lnTo>
                <a:lnTo>
                  <a:pt x="249233" y="81455"/>
                </a:lnTo>
                <a:lnTo>
                  <a:pt x="268812" y="43594"/>
                </a:lnTo>
                <a:lnTo>
                  <a:pt x="275844" y="0"/>
                </a:lnTo>
                <a:close/>
              </a:path>
            </a:pathLst>
          </a:custGeom>
          <a:solidFill>
            <a:srgbClr val="414042"/>
          </a:solidFill>
        </p:spPr>
        <p:txBody>
          <a:bodyPr wrap="square" lIns="0" tIns="0" rIns="0" bIns="0" rtlCol="0"/>
          <a:lstStyle/>
          <a:p>
            <a:endParaRPr/>
          </a:p>
        </p:txBody>
      </p:sp>
      <p:sp>
        <p:nvSpPr>
          <p:cNvPr id="7" name="object 7"/>
          <p:cNvSpPr/>
          <p:nvPr/>
        </p:nvSpPr>
        <p:spPr>
          <a:xfrm>
            <a:off x="6387884" y="9906077"/>
            <a:ext cx="276225" cy="138430"/>
          </a:xfrm>
          <a:custGeom>
            <a:avLst/>
            <a:gdLst/>
            <a:ahLst/>
            <a:cxnLst/>
            <a:rect l="l" t="t" r="r" b="b"/>
            <a:pathLst>
              <a:path w="276225" h="138429">
                <a:moveTo>
                  <a:pt x="275844" y="0"/>
                </a:moveTo>
                <a:lnTo>
                  <a:pt x="0" y="0"/>
                </a:lnTo>
                <a:lnTo>
                  <a:pt x="7031" y="43594"/>
                </a:lnTo>
                <a:lnTo>
                  <a:pt x="26610" y="81455"/>
                </a:lnTo>
                <a:lnTo>
                  <a:pt x="56466" y="111311"/>
                </a:lnTo>
                <a:lnTo>
                  <a:pt x="94327" y="130890"/>
                </a:lnTo>
                <a:lnTo>
                  <a:pt x="137922" y="137922"/>
                </a:lnTo>
                <a:lnTo>
                  <a:pt x="181516" y="130890"/>
                </a:lnTo>
                <a:lnTo>
                  <a:pt x="219377" y="111311"/>
                </a:lnTo>
                <a:lnTo>
                  <a:pt x="249233" y="81455"/>
                </a:lnTo>
                <a:lnTo>
                  <a:pt x="268812" y="43594"/>
                </a:lnTo>
                <a:lnTo>
                  <a:pt x="275844" y="0"/>
                </a:lnTo>
                <a:close/>
              </a:path>
            </a:pathLst>
          </a:custGeom>
          <a:solidFill>
            <a:srgbClr val="414042"/>
          </a:solidFill>
        </p:spPr>
        <p:txBody>
          <a:bodyPr wrap="square" lIns="0" tIns="0" rIns="0" bIns="0" rtlCol="0"/>
          <a:lstStyle/>
          <a:p>
            <a:endParaRPr/>
          </a:p>
        </p:txBody>
      </p:sp>
      <p:sp>
        <p:nvSpPr>
          <p:cNvPr id="8" name="object 8"/>
          <p:cNvSpPr/>
          <p:nvPr/>
        </p:nvSpPr>
        <p:spPr>
          <a:xfrm>
            <a:off x="5406185" y="9768158"/>
            <a:ext cx="138430" cy="276225"/>
          </a:xfrm>
          <a:custGeom>
            <a:avLst/>
            <a:gdLst/>
            <a:ahLst/>
            <a:cxnLst/>
            <a:rect l="l" t="t" r="r" b="b"/>
            <a:pathLst>
              <a:path w="138429" h="276225">
                <a:moveTo>
                  <a:pt x="137922" y="0"/>
                </a:moveTo>
                <a:lnTo>
                  <a:pt x="94327" y="7031"/>
                </a:lnTo>
                <a:lnTo>
                  <a:pt x="56466" y="26610"/>
                </a:lnTo>
                <a:lnTo>
                  <a:pt x="26610" y="56466"/>
                </a:lnTo>
                <a:lnTo>
                  <a:pt x="7031" y="94327"/>
                </a:lnTo>
                <a:lnTo>
                  <a:pt x="0" y="137921"/>
                </a:lnTo>
                <a:lnTo>
                  <a:pt x="7031" y="181516"/>
                </a:lnTo>
                <a:lnTo>
                  <a:pt x="26610" y="219377"/>
                </a:lnTo>
                <a:lnTo>
                  <a:pt x="56466" y="249233"/>
                </a:lnTo>
                <a:lnTo>
                  <a:pt x="94327" y="268812"/>
                </a:lnTo>
                <a:lnTo>
                  <a:pt x="137922" y="275843"/>
                </a:lnTo>
                <a:lnTo>
                  <a:pt x="137922" y="0"/>
                </a:lnTo>
                <a:close/>
              </a:path>
            </a:pathLst>
          </a:custGeom>
          <a:solidFill>
            <a:srgbClr val="414042"/>
          </a:solidFill>
        </p:spPr>
        <p:txBody>
          <a:bodyPr wrap="square" lIns="0" tIns="0" rIns="0" bIns="0" rtlCol="0"/>
          <a:lstStyle/>
          <a:p>
            <a:endParaRPr/>
          </a:p>
        </p:txBody>
      </p:sp>
      <p:sp>
        <p:nvSpPr>
          <p:cNvPr id="9" name="object 9"/>
          <p:cNvSpPr/>
          <p:nvPr/>
        </p:nvSpPr>
        <p:spPr>
          <a:xfrm>
            <a:off x="5859396" y="9768125"/>
            <a:ext cx="68961" cy="137921"/>
          </a:xfrm>
          <a:prstGeom prst="rect">
            <a:avLst/>
          </a:prstGeom>
          <a:blipFill>
            <a:blip r:embed="rId4" cstate="print"/>
            <a:stretch>
              <a:fillRect/>
            </a:stretch>
          </a:blipFill>
        </p:spPr>
        <p:txBody>
          <a:bodyPr wrap="square" lIns="0" tIns="0" rIns="0" bIns="0" rtlCol="0"/>
          <a:lstStyle/>
          <a:p>
            <a:endParaRPr/>
          </a:p>
        </p:txBody>
      </p:sp>
      <p:sp>
        <p:nvSpPr>
          <p:cNvPr id="10" name="object 10"/>
          <p:cNvSpPr/>
          <p:nvPr/>
        </p:nvSpPr>
        <p:spPr>
          <a:xfrm>
            <a:off x="6648529" y="9768155"/>
            <a:ext cx="137921" cy="275846"/>
          </a:xfrm>
          <a:prstGeom prst="rect">
            <a:avLst/>
          </a:prstGeom>
          <a:blipFill>
            <a:blip r:embed="rId5" cstate="print"/>
            <a:stretch>
              <a:fillRect/>
            </a:stretch>
          </a:blipFill>
        </p:spPr>
        <p:txBody>
          <a:bodyPr wrap="square" lIns="0" tIns="0" rIns="0" bIns="0" rtlCol="0"/>
          <a:lstStyle/>
          <a:p>
            <a:endParaRPr/>
          </a:p>
        </p:txBody>
      </p:sp>
      <p:sp>
        <p:nvSpPr>
          <p:cNvPr id="12" name="object 11">
            <a:extLst>
              <a:ext uri="{FF2B5EF4-FFF2-40B4-BE49-F238E27FC236}">
                <a16:creationId xmlns:a16="http://schemas.microsoft.com/office/drawing/2014/main" id="{B27FDB26-4487-8CF1-97DF-8DF4B35B4762}"/>
              </a:ext>
            </a:extLst>
          </p:cNvPr>
          <p:cNvSpPr txBox="1"/>
          <p:nvPr/>
        </p:nvSpPr>
        <p:spPr>
          <a:xfrm>
            <a:off x="4891936" y="130512"/>
            <a:ext cx="2553160" cy="166712"/>
          </a:xfrm>
          <a:prstGeom prst="rect">
            <a:avLst/>
          </a:prstGeom>
        </p:spPr>
        <p:txBody>
          <a:bodyPr vert="horz" wrap="square" lIns="0" tIns="12700" rIns="0" bIns="0" rtlCol="0" anchor="t">
            <a:spAutoFit/>
          </a:bodyPr>
          <a:lstStyle/>
          <a:p>
            <a:pPr marL="12700">
              <a:spcBef>
                <a:spcPts val="100"/>
              </a:spcBef>
            </a:pPr>
            <a:r>
              <a:rPr lang="en-GB" sz="1000" spc="-5">
                <a:solidFill>
                  <a:srgbClr val="3B3B3B"/>
                </a:solidFill>
                <a:latin typeface="FS Elliot Pro Heavy" panose="02000503050000020004" pitchFamily="50" charset="0"/>
                <a:cs typeface="FS Elliot Pro"/>
              </a:rPr>
              <a:t>Community Programme Case for Support</a:t>
            </a:r>
            <a:endParaRPr sz="1000">
              <a:latin typeface="FS Elliot Pro Heavy" panose="02000503050000020004" pitchFamily="50" charset="0"/>
              <a:cs typeface="FS Elliot Pro"/>
            </a:endParaRPr>
          </a:p>
        </p:txBody>
      </p:sp>
      <p:sp>
        <p:nvSpPr>
          <p:cNvPr id="15" name="object 2">
            <a:extLst>
              <a:ext uri="{FF2B5EF4-FFF2-40B4-BE49-F238E27FC236}">
                <a16:creationId xmlns:a16="http://schemas.microsoft.com/office/drawing/2014/main" id="{EA886A37-CB5E-24FB-076D-5AEFB4866559}"/>
              </a:ext>
            </a:extLst>
          </p:cNvPr>
          <p:cNvSpPr txBox="1"/>
          <p:nvPr/>
        </p:nvSpPr>
        <p:spPr>
          <a:xfrm>
            <a:off x="385165" y="3076368"/>
            <a:ext cx="6786168" cy="4152419"/>
          </a:xfrm>
          <a:prstGeom prst="rect">
            <a:avLst/>
          </a:prstGeom>
        </p:spPr>
        <p:txBody>
          <a:bodyPr vert="horz" wrap="square" lIns="0" tIns="12700" rIns="0" bIns="0" rtlCol="0" anchor="t">
            <a:spAutoFit/>
          </a:bodyPr>
          <a:lstStyle/>
          <a:p>
            <a:pPr fontAlgn="base">
              <a:spcAft>
                <a:spcPts val="600"/>
              </a:spcAft>
            </a:pPr>
            <a:r>
              <a:rPr lang="en-GB" sz="1600">
                <a:solidFill>
                  <a:srgbClr val="000000"/>
                </a:solidFill>
                <a:latin typeface="FS Elliot Pro Heavy"/>
              </a:rPr>
              <a:t>Community Programme Overview</a:t>
            </a:r>
          </a:p>
          <a:p>
            <a:pPr fontAlgn="base">
              <a:spcAft>
                <a:spcPts val="600"/>
              </a:spcAft>
            </a:pPr>
            <a:r>
              <a:rPr lang="en-GB" sz="1100">
                <a:solidFill>
                  <a:srgbClr val="0D0D0D"/>
                </a:solidFill>
                <a:latin typeface="FS Elliot Pro"/>
              </a:rPr>
              <a:t>O</a:t>
            </a:r>
            <a:r>
              <a:rPr lang="en-GB" sz="1100" b="0" i="0">
                <a:solidFill>
                  <a:srgbClr val="0D0D0D"/>
                </a:solidFill>
                <a:effectLst/>
                <a:latin typeface="FS Elliot Pro"/>
              </a:rPr>
              <a:t>ur Community Programme responds directly to feedback from diverse communities and </a:t>
            </a:r>
            <a:r>
              <a:rPr lang="en-GB" sz="1100">
                <a:solidFill>
                  <a:srgbClr val="0D0D0D"/>
                </a:solidFill>
                <a:latin typeface="FS Elliot Pro"/>
              </a:rPr>
              <a:t>places their needs at the heart of shaping our approach to </a:t>
            </a:r>
            <a:r>
              <a:rPr lang="en-GB" sz="1100" b="0" i="0">
                <a:solidFill>
                  <a:srgbClr val="0D0D0D"/>
                </a:solidFill>
                <a:effectLst/>
                <a:latin typeface="FS Elliot Pro"/>
              </a:rPr>
              <a:t>enhancing access to our venue, resources, expertise and partnerships. We will deliver:</a:t>
            </a:r>
            <a:endParaRPr lang="en-GB" sz="1100">
              <a:solidFill>
                <a:srgbClr val="000000"/>
              </a:solidFill>
              <a:latin typeface="FS Elliot Pro"/>
            </a:endParaRPr>
          </a:p>
          <a:p>
            <a:pPr marL="228600" indent="-228600" fontAlgn="base">
              <a:spcAft>
                <a:spcPts val="600"/>
              </a:spcAft>
              <a:buFontTx/>
              <a:buAutoNum type="arabicPeriod"/>
            </a:pPr>
            <a:r>
              <a:rPr lang="en-GB" sz="1100" b="1">
                <a:solidFill>
                  <a:srgbClr val="000000"/>
                </a:solidFill>
                <a:latin typeface="FS Elliot Pro"/>
              </a:rPr>
              <a:t>Free hands-on science activities and projects conducted out in communities</a:t>
            </a:r>
            <a:r>
              <a:rPr lang="en-GB" sz="1100">
                <a:solidFill>
                  <a:srgbClr val="000000"/>
                </a:solidFill>
                <a:latin typeface="FS Elliot Pro"/>
              </a:rPr>
              <a:t>. This will include f</a:t>
            </a:r>
            <a:r>
              <a:rPr lang="en-GB" sz="1100">
                <a:solidFill>
                  <a:srgbClr val="0D0D0D"/>
                </a:solidFill>
                <a:latin typeface="FS Elliot Pro"/>
              </a:rPr>
              <a:t>ree Out and About activities within communities that experience social inequity, the relaunch Curiosity Club (a regular meetup for adults with disabilities), and activity days with young people at risk of exclusion from mainstream education.</a:t>
            </a:r>
          </a:p>
          <a:p>
            <a:pPr marL="228600" indent="-228600" fontAlgn="base">
              <a:spcAft>
                <a:spcPts val="600"/>
              </a:spcAft>
              <a:buFontTx/>
              <a:buAutoNum type="arabicPeriod"/>
            </a:pPr>
            <a:r>
              <a:rPr lang="en-GB" sz="1100" b="1">
                <a:solidFill>
                  <a:srgbClr val="0D0D0D"/>
                </a:solidFill>
                <a:latin typeface="FS Elliot Pro"/>
              </a:rPr>
              <a:t>A new Community Membership Leaders’ Network and special events for community leaders </a:t>
            </a:r>
            <a:r>
              <a:rPr lang="en-GB" sz="1100">
                <a:solidFill>
                  <a:srgbClr val="000000"/>
                </a:solidFill>
                <a:latin typeface="FS Elliot Pro"/>
              </a:rPr>
              <a:t>to shape how WTC utilises its resources, venue, expertise and partnerships to meet their community's needs and overcome </a:t>
            </a:r>
            <a:r>
              <a:rPr lang="en-GB" sz="1100" b="0" i="0">
                <a:solidFill>
                  <a:srgbClr val="0D0D0D"/>
                </a:solidFill>
                <a:effectLst/>
                <a:latin typeface="FS Elliot Pro"/>
              </a:rPr>
              <a:t>the barriers they encounter in accessing inclusive science learning opportunities </a:t>
            </a:r>
            <a:r>
              <a:rPr lang="en-GB" sz="1100">
                <a:solidFill>
                  <a:srgbClr val="0D0D0D"/>
                </a:solidFill>
                <a:latin typeface="FS Elliot Pro"/>
              </a:rPr>
              <a:t>offered by We the Curious</a:t>
            </a:r>
            <a:r>
              <a:rPr lang="en-GB" sz="1100" b="0" i="0">
                <a:solidFill>
                  <a:srgbClr val="0D0D0D"/>
                </a:solidFill>
                <a:effectLst/>
                <a:latin typeface="FS Elliot Pro"/>
              </a:rPr>
              <a:t>.</a:t>
            </a:r>
            <a:r>
              <a:rPr lang="en-GB" sz="1100">
                <a:solidFill>
                  <a:srgbClr val="0D0D0D"/>
                </a:solidFill>
                <a:latin typeface="FS Elliot Pro"/>
              </a:rPr>
              <a:t> </a:t>
            </a:r>
            <a:endParaRPr lang="en-GB" sz="1100" b="0" i="0">
              <a:solidFill>
                <a:srgbClr val="0D0D0D"/>
              </a:solidFill>
              <a:effectLst/>
              <a:latin typeface="FS Elliot Pro" panose="02000503040000020004" pitchFamily="50" charset="0"/>
            </a:endParaRPr>
          </a:p>
          <a:p>
            <a:pPr marL="228600" indent="-228600" fontAlgn="base">
              <a:spcAft>
                <a:spcPts val="600"/>
              </a:spcAft>
              <a:buFontTx/>
              <a:buAutoNum type="arabicPeriod"/>
            </a:pPr>
            <a:r>
              <a:rPr lang="en-GB" sz="1100" b="1">
                <a:solidFill>
                  <a:srgbClr val="0D0D0D"/>
                </a:solidFill>
                <a:latin typeface="FS Elliot Pro"/>
              </a:rPr>
              <a:t>I</a:t>
            </a:r>
            <a:r>
              <a:rPr lang="en-GB" sz="1100" b="1" i="0">
                <a:solidFill>
                  <a:srgbClr val="0D0D0D"/>
                </a:solidFill>
                <a:effectLst/>
                <a:latin typeface="FS Elliot Pro"/>
              </a:rPr>
              <a:t>mproved access and communication </a:t>
            </a:r>
            <a:r>
              <a:rPr lang="en-GB" sz="1100" b="0" i="0">
                <a:solidFill>
                  <a:srgbClr val="0D0D0D"/>
                </a:solidFill>
                <a:effectLst/>
                <a:latin typeface="FS Elliot Pro"/>
              </a:rPr>
              <a:t>about opportunities at WTC</a:t>
            </a:r>
            <a:r>
              <a:rPr lang="en-GB" sz="1100">
                <a:solidFill>
                  <a:srgbClr val="0D0D0D"/>
                </a:solidFill>
                <a:latin typeface="FS Elliot Pro"/>
              </a:rPr>
              <a:t>. We will be </a:t>
            </a:r>
            <a:r>
              <a:rPr lang="en-GB" sz="1100">
                <a:solidFill>
                  <a:srgbClr val="000000"/>
                </a:solidFill>
                <a:latin typeface="FS Elliot Pro"/>
              </a:rPr>
              <a:t>proactively approaching and connecting with communities as a first step towards breaking down barriers and opening up new and existing pathways to participation.</a:t>
            </a:r>
          </a:p>
          <a:p>
            <a:pPr marL="228600" indent="-228600" fontAlgn="base">
              <a:spcAft>
                <a:spcPts val="600"/>
              </a:spcAft>
              <a:buFontTx/>
              <a:buAutoNum type="arabicPeriod"/>
            </a:pPr>
            <a:r>
              <a:rPr lang="en-GB" sz="1100" b="0" i="0">
                <a:solidFill>
                  <a:srgbClr val="0D0D0D"/>
                </a:solidFill>
                <a:effectLst/>
                <a:latin typeface="FS Elliot Pro"/>
              </a:rPr>
              <a:t>To achieve these goals, we will increase our </a:t>
            </a:r>
            <a:r>
              <a:rPr lang="en-GB" sz="1100" b="1" i="0">
                <a:solidFill>
                  <a:srgbClr val="0D0D0D"/>
                </a:solidFill>
                <a:effectLst/>
                <a:latin typeface="FS Elliot Pro"/>
              </a:rPr>
              <a:t>staff capacity and inclusion expertise</a:t>
            </a:r>
            <a:r>
              <a:rPr lang="en-GB" sz="1100" b="0" i="0">
                <a:solidFill>
                  <a:srgbClr val="0D0D0D"/>
                </a:solidFill>
                <a:effectLst/>
                <a:latin typeface="FS Elliot Pro"/>
              </a:rPr>
              <a:t>.</a:t>
            </a:r>
            <a:r>
              <a:rPr lang="en-GB" sz="1100">
                <a:solidFill>
                  <a:srgbClr val="0D0D0D"/>
                </a:solidFill>
                <a:latin typeface="FS Elliot Pro"/>
              </a:rPr>
              <a:t> </a:t>
            </a:r>
            <a:endParaRPr lang="en-GB" sz="1100" b="0" i="0">
              <a:solidFill>
                <a:srgbClr val="0D0D0D"/>
              </a:solidFill>
              <a:effectLst/>
              <a:latin typeface="FS Elliot Pro" panose="02000503040000020004" pitchFamily="50" charset="0"/>
            </a:endParaRPr>
          </a:p>
          <a:p>
            <a:pPr fontAlgn="base">
              <a:spcAft>
                <a:spcPts val="600"/>
              </a:spcAft>
            </a:pPr>
            <a:r>
              <a:rPr lang="en-GB" sz="1100">
                <a:solidFill>
                  <a:srgbClr val="0D0D0D"/>
                </a:solidFill>
                <a:latin typeface="FS Elliot Pro"/>
              </a:rPr>
              <a:t>More information about specific goals and programme delivery are available on request.</a:t>
            </a:r>
          </a:p>
          <a:p>
            <a:pPr fontAlgn="base">
              <a:spcAft>
                <a:spcPts val="600"/>
              </a:spcAft>
            </a:pPr>
            <a:endParaRPr lang="en-GB" sz="600">
              <a:latin typeface="FS Elliot Pro Heavy" panose="02000503050000020004" pitchFamily="50" charset="0"/>
            </a:endParaRPr>
          </a:p>
          <a:p>
            <a:pPr fontAlgn="base">
              <a:spcAft>
                <a:spcPts val="600"/>
              </a:spcAft>
            </a:pPr>
            <a:r>
              <a:rPr lang="en-GB" sz="1600">
                <a:latin typeface="FS Elliot Pro Heavy"/>
              </a:rPr>
              <a:t>Funding and Timeline:</a:t>
            </a:r>
            <a:endParaRPr lang="en-GB" sz="1100">
              <a:latin typeface="FS Elliot Pro Heavy"/>
            </a:endParaRPr>
          </a:p>
          <a:p>
            <a:pPr marL="228600" indent="-228600" fontAlgn="base">
              <a:spcAft>
                <a:spcPts val="600"/>
              </a:spcAft>
              <a:buFontTx/>
              <a:buAutoNum type="arabicPeriod"/>
            </a:pPr>
            <a:endParaRPr lang="en-GB" sz="1100">
              <a:solidFill>
                <a:srgbClr val="0D0D0D"/>
              </a:solidFill>
              <a:latin typeface="FS Elliot Pro" panose="02000503040000020004" pitchFamily="50" charset="0"/>
            </a:endParaRPr>
          </a:p>
          <a:p>
            <a:pPr marL="228600" indent="-228600" fontAlgn="base">
              <a:spcAft>
                <a:spcPts val="600"/>
              </a:spcAft>
              <a:buFontTx/>
              <a:buAutoNum type="arabicPeriod"/>
            </a:pPr>
            <a:endParaRPr lang="en-GB" sz="1100">
              <a:solidFill>
                <a:srgbClr val="0D0D0D"/>
              </a:solidFill>
              <a:latin typeface="FS Elliot Pro" panose="02000503040000020004" pitchFamily="50" charset="0"/>
            </a:endParaRPr>
          </a:p>
          <a:p>
            <a:pPr algn="l" rtl="0" fontAlgn="base"/>
            <a:endParaRPr lang="en-GB" sz="1100">
              <a:solidFill>
                <a:srgbClr val="000000"/>
              </a:solidFill>
              <a:latin typeface="FS Elliot Pro" panose="02000503040000020004" pitchFamily="50" charset="0"/>
            </a:endParaRPr>
          </a:p>
        </p:txBody>
      </p:sp>
      <p:pic>
        <p:nvPicPr>
          <p:cNvPr id="11" name="Picture 10">
            <a:extLst>
              <a:ext uri="{FF2B5EF4-FFF2-40B4-BE49-F238E27FC236}">
                <a16:creationId xmlns:a16="http://schemas.microsoft.com/office/drawing/2014/main" id="{5B757D70-3029-FB62-D696-76D2F47DFD86}"/>
              </a:ext>
            </a:extLst>
          </p:cNvPr>
          <p:cNvPicPr>
            <a:picLocks noChangeAspect="1"/>
          </p:cNvPicPr>
          <p:nvPr/>
        </p:nvPicPr>
        <p:blipFill>
          <a:blip r:embed="rId6"/>
          <a:stretch>
            <a:fillRect/>
          </a:stretch>
        </p:blipFill>
        <p:spPr>
          <a:xfrm>
            <a:off x="4168666" y="7219500"/>
            <a:ext cx="3066554" cy="2066723"/>
          </a:xfrm>
          <a:prstGeom prst="rect">
            <a:avLst/>
          </a:prstGeom>
        </p:spPr>
      </p:pic>
      <p:sp>
        <p:nvSpPr>
          <p:cNvPr id="16" name="TextBox 15">
            <a:extLst>
              <a:ext uri="{FF2B5EF4-FFF2-40B4-BE49-F238E27FC236}">
                <a16:creationId xmlns:a16="http://schemas.microsoft.com/office/drawing/2014/main" id="{FB600357-E651-AAAD-05CB-E9C43F735EC6}"/>
              </a:ext>
            </a:extLst>
          </p:cNvPr>
          <p:cNvSpPr txBox="1"/>
          <p:nvPr/>
        </p:nvSpPr>
        <p:spPr>
          <a:xfrm>
            <a:off x="312617" y="6971738"/>
            <a:ext cx="3778622" cy="2708434"/>
          </a:xfrm>
          <a:prstGeom prst="rect">
            <a:avLst/>
          </a:prstGeom>
          <a:noFill/>
        </p:spPr>
        <p:txBody>
          <a:bodyPr wrap="square" lIns="91440" tIns="45720" rIns="91440" bIns="45720" anchor="t">
            <a:spAutoFit/>
          </a:bodyPr>
          <a:lstStyle/>
          <a:p>
            <a:r>
              <a:rPr lang="en-GB" sz="1100">
                <a:latin typeface="FS Elliot Pro"/>
              </a:rPr>
              <a:t>Our Community Programme will cost £165,715 to run until March 2026 (full budget breakdown available on request). We have already had a generous donation of £40,000 from the Nisbet Trust and We the Curious will invest funds towards the Programme Development, Delivery, Marketing, Coms, Filming and Evaluation but we still urgently need to raise the remainder.</a:t>
            </a:r>
          </a:p>
          <a:p>
            <a:endParaRPr lang="en-GB" sz="1100">
              <a:latin typeface="FS Elliot Pro" panose="02000503040000020004" pitchFamily="50" charset="0"/>
            </a:endParaRPr>
          </a:p>
          <a:p>
            <a:r>
              <a:rPr lang="en-GB" sz="1100">
                <a:latin typeface="FS Elliot Pro"/>
              </a:rPr>
              <a:t>Development work is currently being undertaken with the main Programme launching over Summer/Autumn 2024 (more detail is available on request).</a:t>
            </a:r>
          </a:p>
          <a:p>
            <a:endParaRPr lang="en-GB" sz="1100">
              <a:latin typeface="FS Elliot Pro" panose="02000503040000020004" pitchFamily="50" charset="0"/>
            </a:endParaRPr>
          </a:p>
          <a:p>
            <a:r>
              <a:rPr lang="en-GB" sz="1600" b="1">
                <a:latin typeface="FS Elliot Pro Heavy"/>
              </a:rPr>
              <a:t>For more information: </a:t>
            </a:r>
          </a:p>
          <a:p>
            <a:r>
              <a:rPr lang="en-GB" sz="1100" b="1">
                <a:latin typeface="FS Elliot Pro"/>
              </a:rPr>
              <a:t>Email: development@wethecurious.org </a:t>
            </a:r>
            <a:endParaRPr lang="en-GB" sz="1100" b="1">
              <a:latin typeface="FS Elliot Pro" panose="02000503040000020004" pitchFamily="50" charset="0"/>
            </a:endParaRPr>
          </a:p>
          <a:p>
            <a:r>
              <a:rPr lang="en-GB" sz="1100" b="1">
                <a:latin typeface="FS Elliot Pro"/>
              </a:rPr>
              <a:t>or call us on 0117 915 1000</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608EB681B5BA4B96859BF0745C398C" ma:contentTypeVersion="19" ma:contentTypeDescription="Create a new document." ma:contentTypeScope="" ma:versionID="2bf9b292d78ef059c3540e4eafc68e36">
  <xsd:schema xmlns:xsd="http://www.w3.org/2001/XMLSchema" xmlns:xs="http://www.w3.org/2001/XMLSchema" xmlns:p="http://schemas.microsoft.com/office/2006/metadata/properties" xmlns:ns2="500d48d8-f9b0-418e-9552-6fb2082dfbb1" xmlns:ns3="f01d8c97-6214-4829-bdfa-8b7504b3718e" xmlns:ns4="66523aa1-0518-49a7-b169-1f1e6663d741" targetNamespace="http://schemas.microsoft.com/office/2006/metadata/properties" ma:root="true" ma:fieldsID="9c6d93423a04e86f7510ccb122b7824c" ns2:_="" ns3:_="" ns4:_="">
    <xsd:import namespace="500d48d8-f9b0-418e-9552-6fb2082dfbb1"/>
    <xsd:import namespace="f01d8c97-6214-4829-bdfa-8b7504b3718e"/>
    <xsd:import namespace="66523aa1-0518-49a7-b169-1f1e6663d741"/>
    <xsd:element name="properties">
      <xsd:complexType>
        <xsd:sequence>
          <xsd:element name="documentManagement">
            <xsd:complexType>
              <xsd:all>
                <xsd:element ref="ns2:MediaServiceMetadata" minOccurs="0"/>
                <xsd:element ref="ns2:MediaServiceFastMetadata" minOccurs="0"/>
                <xsd:element ref="ns2:_Flow_SignoffStatus" minOccurs="0"/>
                <xsd:element ref="ns2:MediaServiceAutoTags"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d48d8-f9b0-418e-9552-6fb2082dfb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Flow_SignoffStatus" ma:index="10" nillable="true" ma:displayName="Sign-off status" ma:internalName="_x0024_Resources_x003a_core_x002c_Signoff_Status_x003b_">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1595830-00a2-422c-b608-3e821282ad0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01d8c97-6214-4829-bdfa-8b7504b3718e"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523aa1-0518-49a7-b169-1f1e6663d741"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50b9fcc1-90c0-4d38-93c5-3b470bdc79ef}" ma:internalName="TaxCatchAll" ma:showField="CatchAllData" ma:web="f01d8c97-6214-4829-bdfa-8b7504b3718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6523aa1-0518-49a7-b169-1f1e6663d741" xsi:nil="true"/>
    <lcf76f155ced4ddcb4097134ff3c332f xmlns="500d48d8-f9b0-418e-9552-6fb2082dfbb1">
      <Terms xmlns="http://schemas.microsoft.com/office/infopath/2007/PartnerControls"/>
    </lcf76f155ced4ddcb4097134ff3c332f>
    <_Flow_SignoffStatus xmlns="500d48d8-f9b0-418e-9552-6fb2082dfbb1" xsi:nil="true"/>
    <SharedWithUsers xmlns="f01d8c97-6214-4829-bdfa-8b7504b3718e">
      <UserInfo>
        <DisplayName>Nikki Phillips</DisplayName>
        <AccountId>302</AccountId>
        <AccountType/>
      </UserInfo>
      <UserInfo>
        <DisplayName>Maarja Heinsoo</DisplayName>
        <AccountId>305</AccountId>
        <AccountType/>
      </UserInfo>
      <UserInfo>
        <DisplayName>Jen Forster</DisplayName>
        <AccountId>59</AccountId>
        <AccountType/>
      </UserInfo>
    </SharedWithUsers>
    <MediaLengthInSeconds xmlns="500d48d8-f9b0-418e-9552-6fb2082dfbb1" xsi:nil="true"/>
  </documentManagement>
</p:properties>
</file>

<file path=customXml/itemProps1.xml><?xml version="1.0" encoding="utf-8"?>
<ds:datastoreItem xmlns:ds="http://schemas.openxmlformats.org/officeDocument/2006/customXml" ds:itemID="{DB4E9F0C-8FB5-4F39-972B-4D1A30418C42}">
  <ds:schemaRefs>
    <ds:schemaRef ds:uri="500d48d8-f9b0-418e-9552-6fb2082dfbb1"/>
    <ds:schemaRef ds:uri="66523aa1-0518-49a7-b169-1f1e6663d741"/>
    <ds:schemaRef ds:uri="f01d8c97-6214-4829-bdfa-8b7504b371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CF8AB18-60A8-4A52-81E8-C2F23755F53E}">
  <ds:schemaRefs>
    <ds:schemaRef ds:uri="http://schemas.microsoft.com/sharepoint/v3/contenttype/forms"/>
  </ds:schemaRefs>
</ds:datastoreItem>
</file>

<file path=customXml/itemProps3.xml><?xml version="1.0" encoding="utf-8"?>
<ds:datastoreItem xmlns:ds="http://schemas.openxmlformats.org/officeDocument/2006/customXml" ds:itemID="{C5E23FCB-9767-4557-84C4-3320EA632D9C}">
  <ds:schemaRefs>
    <ds:schemaRef ds:uri="http://schemas.microsoft.com/office/2006/documentManagement/types"/>
    <ds:schemaRef ds:uri="http://www.w3.org/XML/1998/namespace"/>
    <ds:schemaRef ds:uri="http://schemas.microsoft.com/office/2006/metadata/properties"/>
    <ds:schemaRef ds:uri="http://purl.org/dc/terms/"/>
    <ds:schemaRef ds:uri="http://purl.org/dc/elements/1.1/"/>
    <ds:schemaRef ds:uri="f01d8c97-6214-4829-bdfa-8b7504b3718e"/>
    <ds:schemaRef ds:uri="http://schemas.microsoft.com/office/infopath/2007/PartnerControls"/>
    <ds:schemaRef ds:uri="http://schemas.openxmlformats.org/package/2006/metadata/core-properties"/>
    <ds:schemaRef ds:uri="66523aa1-0518-49a7-b169-1f1e6663d741"/>
    <ds:schemaRef ds:uri="500d48d8-f9b0-418e-9552-6fb2082dfbb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2979</TotalTime>
  <Words>891</Words>
  <Application>Microsoft Office PowerPoint</Application>
  <PresentationFormat>Custom</PresentationFormat>
  <Paragraphs>43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we the curious Community Programme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the curious What if project</dc:title>
  <cp:lastModifiedBy>Bridget Woodard</cp:lastModifiedBy>
  <cp:revision>5</cp:revision>
  <dcterms:created xsi:type="dcterms:W3CDTF">2019-01-07T11:19:39Z</dcterms:created>
  <dcterms:modified xsi:type="dcterms:W3CDTF">2024-09-25T14:19:40Z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2019-01-07T00:00:00Z</vt:filetime>
  </property>
  <property fmtid="{D5CDD505-2E9C-101B-9397-08002B2CF9AE}" pid="3" name="Creator">
    <vt:lpwstr>Adobe InDesign CC 13.1 (Windows)</vt:lpwstr>
  </property>
  <property fmtid="{D5CDD505-2E9C-101B-9397-08002B2CF9AE}" pid="4" name="LastSaved">
    <vt:filetime>2019-01-07T00:00:00Z</vt:filetime>
  </property>
  <property fmtid="{D5CDD505-2E9C-101B-9397-08002B2CF9AE}" pid="5" name="ContentTypeId">
    <vt:lpwstr>0x010100CE608EB681B5BA4B96859BF0745C398C</vt:lpwstr>
  </property>
  <property fmtid="{D5CDD505-2E9C-101B-9397-08002B2CF9AE}" pid="6" name="MediaServiceImageTags">
    <vt:lpwstr/>
  </property>
  <property fmtid="{D5CDD505-2E9C-101B-9397-08002B2CF9AE}" pid="7" name="Order">
    <vt:r8>60400</vt:r8>
  </property>
  <property fmtid="{D5CDD505-2E9C-101B-9397-08002B2CF9AE}" pid="8" name="xd_Signature">
    <vt:bool>false</vt:bool>
  </property>
  <property fmtid="{D5CDD505-2E9C-101B-9397-08002B2CF9AE}" pid="9" name="xd_ProgID">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